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Roboto Mon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0" roundtripDataSignature="AMtx7miWl+/LO1mFFSFLPeLWzmdAICOe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FB26F6-39B7-42FA-A139-F67A5364E418}">
  <a:tblStyle styleId="{DCFB26F6-39B7-42FA-A139-F67A5364E41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42" Type="http://schemas.openxmlformats.org/officeDocument/2006/relationships/font" Target="fonts/Lato-regular.fntdata"/><Relationship Id="rId41" Type="http://schemas.openxmlformats.org/officeDocument/2006/relationships/font" Target="fonts/Raleway-boldItalic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RobotoMono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Mono-italic.fntdata"/><Relationship Id="rId47" Type="http://schemas.openxmlformats.org/officeDocument/2006/relationships/font" Target="fonts/RobotoMono-bold.fntdata"/><Relationship Id="rId49" Type="http://schemas.openxmlformats.org/officeDocument/2006/relationships/font" Target="fonts/RobotoMon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Raleway-bold.fntdata"/><Relationship Id="rId38" Type="http://schemas.openxmlformats.org/officeDocument/2006/relationships/font" Target="fonts/Raleway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df325f90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35fdf325f90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fe38686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5fe38686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e38686a9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e38686a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fe38686a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fe38686a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e38686a9_1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e38686a9_1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e38686a9_1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e38686a9_1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e38686a9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35fe38686a9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fe38686a9_1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5fe38686a9_1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e38686a9_1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35fe38686a9_1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2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1" name="Google Shape;31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" name="Google Shape;41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" name="Google Shape;42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44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5" name="Google Shape;45;p2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" name="Google Shape;50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1" name="Google Shape;51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4" name="Google Shape;54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3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3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hjhjhjhhjhjhhh/Visual-Recognition-using-Deep-Learning-2025-Spring-Final-Project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kaggle.com/competitions/image-matching-challenge-2023/discussion/416873" TargetMode="External"/><Relationship Id="rId4" Type="http://schemas.openxmlformats.org/officeDocument/2006/relationships/hyperlink" Target="https://www.kaggle.com/competitions/image-matching-challenge-2023/discussion/417045" TargetMode="External"/><Relationship Id="rId5" Type="http://schemas.openxmlformats.org/officeDocument/2006/relationships/hyperlink" Target="https://github.com/veichta/IMC-2023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colmap.github.io/" TargetMode="External"/><Relationship Id="rId4" Type="http://schemas.openxmlformats.org/officeDocument/2006/relationships/hyperlink" Target="https://ieeexplore.ieee.org/document/7780814" TargetMode="External"/><Relationship Id="rId9" Type="http://schemas.openxmlformats.org/officeDocument/2006/relationships/hyperlink" Target="https://arxiv.org/abs/1904.00889" TargetMode="External"/><Relationship Id="rId5" Type="http://schemas.openxmlformats.org/officeDocument/2006/relationships/hyperlink" Target="https://arxiv.org/abs/1911.11763" TargetMode="External"/><Relationship Id="rId6" Type="http://schemas.openxmlformats.org/officeDocument/2006/relationships/hyperlink" Target="https://github.com/ternaus/check_orientation" TargetMode="External"/><Relationship Id="rId7" Type="http://schemas.openxmlformats.org/officeDocument/2006/relationships/hyperlink" Target="https://arxiv.org/abs/1905.11946" TargetMode="External"/><Relationship Id="rId8" Type="http://schemas.openxmlformats.org/officeDocument/2006/relationships/hyperlink" Target="https://www.cs.ubc.ca/~lowe/papers/ijcv04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xiv.org/abs/2304.03608" TargetMode="External"/><Relationship Id="rId4" Type="http://schemas.openxmlformats.org/officeDocument/2006/relationships/hyperlink" Target="https://arxiv.org/abs/2006.13566" TargetMode="External"/><Relationship Id="rId5" Type="http://schemas.openxmlformats.org/officeDocument/2006/relationships/hyperlink" Target="https://arxiv.org/abs/2104.00680" TargetMode="External"/><Relationship Id="rId6" Type="http://schemas.openxmlformats.org/officeDocument/2006/relationships/hyperlink" Target="https://github.com/colmap/colmap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/>
              <a:t>Image Matching Challenge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 sz="3000"/>
              <a:t>Team 14</a:t>
            </a:r>
            <a:endParaRPr sz="30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/>
              <a:t>110550067簡秉霖, 110550165何存益, 111550020方漢霖, 110550085房天越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Related Works </a:t>
            </a:r>
            <a:endParaRPr/>
          </a:p>
        </p:txBody>
      </p:sp>
      <p:sp>
        <p:nvSpPr>
          <p:cNvPr id="162" name="Google Shape;162;p12"/>
          <p:cNvSpPr txBox="1"/>
          <p:nvPr>
            <p:ph idx="1" type="body"/>
          </p:nvPr>
        </p:nvSpPr>
        <p:spPr>
          <a:xfrm>
            <a:off x="729450" y="2078875"/>
            <a:ext cx="3732900" cy="28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SuperGlue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Pretrained on MegaDepth(outdoor weight).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deep learning model that matches sets of local features (keypoints and descriptors) between two images. Takes the outputs from a feature detector as input.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2675" y="1931975"/>
            <a:ext cx="3825125" cy="314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Related Works</a:t>
            </a:r>
            <a:endParaRPr/>
          </a:p>
        </p:txBody>
      </p:sp>
      <p:sp>
        <p:nvSpPr>
          <p:cNvPr id="169" name="Google Shape;169;p7"/>
          <p:cNvSpPr txBox="1"/>
          <p:nvPr>
            <p:ph idx="1" type="body"/>
          </p:nvPr>
        </p:nvSpPr>
        <p:spPr>
          <a:xfrm>
            <a:off x="729450" y="2078875"/>
            <a:ext cx="8214300" cy="31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2nd Place Team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SuperPoint + SuperGlue at three image scales (1088, 1280, 1376) and concatenated matches (TTA ensemble) to boost robustness.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Mitigated COLMAP randomness by running </a:t>
            </a:r>
            <a:r>
              <a:rPr lang="zh-TW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match_exhaustive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10× and keeping only matches appearing ≥ 8/10 times; for scenes &lt; 45 images, executed full SfM multiple times with varying match thresholds, selecting the best result.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Added rotate-detection to correct 90°/270° images and manual image initialization (pick seed image with highest match count), yielding final Public 0.506/Private 0.562 (2nd place).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Related Works </a:t>
            </a:r>
            <a:endParaRPr/>
          </a:p>
        </p:txBody>
      </p:sp>
      <p:sp>
        <p:nvSpPr>
          <p:cNvPr id="175" name="Google Shape;175;p8"/>
          <p:cNvSpPr txBox="1"/>
          <p:nvPr>
            <p:ph idx="1" type="body"/>
          </p:nvPr>
        </p:nvSpPr>
        <p:spPr>
          <a:xfrm>
            <a:off x="729450" y="2078875"/>
            <a:ext cx="8014200" cy="29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7th Team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Replaced SuperGlue with LightGlue (LG) and experimented with DISK, ALIKE-D, SIFT (long edge = 1600). Used NetVLAD (k = 30) to retrieve top-K pairs instead of exhaustive pairing.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Built ensembles combining (ALIKE-D + LG), (DISK + LG), (SIFT + NN), then merged matches from all models; achieved LG-only Public 0.361/Private 0.407, and ALIKED2K + DISK + SIFT (LG+LG+NN) Public 0.475/Private 0.523.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Integrated PixSfM refinement (if no rotation) and forced shared camera intrinsics per scene in COLMAP; used hloc to localize unregistered images via existing camera poses or EXIF.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/>
          <p:nvPr>
            <p:ph type="title"/>
          </p:nvPr>
        </p:nvSpPr>
        <p:spPr>
          <a:xfrm>
            <a:off x="740175" y="5654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Proposed Approaches</a:t>
            </a:r>
            <a:endParaRPr/>
          </a:p>
        </p:txBody>
      </p:sp>
      <p:pic>
        <p:nvPicPr>
          <p:cNvPr id="181" name="Google Shape;181;p9" title="截圖 2025-06-02 晚上11.32.0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325" y="1373375"/>
            <a:ext cx="7414400" cy="319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df325f90_8_0"/>
          <p:cNvSpPr txBox="1"/>
          <p:nvPr>
            <p:ph type="title"/>
          </p:nvPr>
        </p:nvSpPr>
        <p:spPr>
          <a:xfrm>
            <a:off x="727663" y="603900"/>
            <a:ext cx="768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Proposed Approaches</a:t>
            </a:r>
            <a:endParaRPr/>
          </a:p>
        </p:txBody>
      </p:sp>
      <p:pic>
        <p:nvPicPr>
          <p:cNvPr id="187" name="Google Shape;187;g35fdf325f90_8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367" y="1429750"/>
            <a:ext cx="5526557" cy="31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e38686a9_0_0"/>
          <p:cNvSpPr txBox="1"/>
          <p:nvPr>
            <p:ph type="title"/>
          </p:nvPr>
        </p:nvSpPr>
        <p:spPr>
          <a:xfrm>
            <a:off x="727650" y="5497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Stage1: Image Pair Generation</a:t>
            </a:r>
            <a:endParaRPr/>
          </a:p>
        </p:txBody>
      </p:sp>
      <p:sp>
        <p:nvSpPr>
          <p:cNvPr id="193" name="Google Shape;193;g35fe38686a9_0_0"/>
          <p:cNvSpPr txBox="1"/>
          <p:nvPr>
            <p:ph idx="1" type="body"/>
          </p:nvPr>
        </p:nvSpPr>
        <p:spPr>
          <a:xfrm>
            <a:off x="727650" y="1336600"/>
            <a:ext cx="8214300" cy="31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EfficientNet-B7 to extract top 1200 most similar image pairs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617"/>
          </a:p>
        </p:txBody>
      </p:sp>
      <p:pic>
        <p:nvPicPr>
          <p:cNvPr id="194" name="Google Shape;194;g35fe38686a9_0_0" title="Untitled Diagram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2" y="1794369"/>
            <a:ext cx="9045977" cy="272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fe38686a9_2_1"/>
          <p:cNvSpPr txBox="1"/>
          <p:nvPr>
            <p:ph idx="1" type="body"/>
          </p:nvPr>
        </p:nvSpPr>
        <p:spPr>
          <a:xfrm>
            <a:off x="727650" y="1346575"/>
            <a:ext cx="7899900" cy="27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SuperPoint 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: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Interest points – 2D coordinates of salient points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Descriptors – 256-dim feature vectors for each keypoint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SuperGlue 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SuperGlue uses the interest points and descriptors to find correspondences.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5fe38686a9_2_1"/>
          <p:cNvSpPr txBox="1"/>
          <p:nvPr>
            <p:ph type="title"/>
          </p:nvPr>
        </p:nvSpPr>
        <p:spPr>
          <a:xfrm>
            <a:off x="727650" y="565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Stage</a:t>
            </a:r>
            <a:r>
              <a:rPr lang="zh-TW"/>
              <a:t>2</a:t>
            </a:r>
            <a:r>
              <a:rPr lang="zh-TW"/>
              <a:t>: Image </a:t>
            </a:r>
            <a:r>
              <a:rPr lang="zh-TW"/>
              <a:t>Matching (1/2)</a:t>
            </a:r>
            <a:r>
              <a:rPr lang="zh-TW"/>
              <a:t> </a:t>
            </a:r>
            <a:endParaRPr/>
          </a:p>
        </p:txBody>
      </p:sp>
      <p:pic>
        <p:nvPicPr>
          <p:cNvPr id="201" name="Google Shape;201;g35fe38686a9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675875"/>
            <a:ext cx="4397975" cy="11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5fe38686a9_2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1675" y="3762383"/>
            <a:ext cx="2507783" cy="11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e38686a9_2_7"/>
          <p:cNvSpPr txBox="1"/>
          <p:nvPr>
            <p:ph type="title"/>
          </p:nvPr>
        </p:nvSpPr>
        <p:spPr>
          <a:xfrm>
            <a:off x="729450" y="579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1111"/>
              <a:buFont typeface="Arial"/>
              <a:buNone/>
            </a:pPr>
            <a:r>
              <a:rPr lang="zh-TW"/>
              <a:t>Stage2: Image Matching (2/2)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5fe38686a9_2_7"/>
          <p:cNvSpPr txBox="1"/>
          <p:nvPr>
            <p:ph idx="1" type="body"/>
          </p:nvPr>
        </p:nvSpPr>
        <p:spPr>
          <a:xfrm>
            <a:off x="727650" y="1346575"/>
            <a:ext cx="7899900" cy="27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Cleaned Correspondences 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duplicate : Merge repeated keypoints and discard repeated pairs.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Remap match indicies : Align match indicies to the unique keypoints.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Enforce one-to-one matches : Keep only unique one-to-one correspondences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fe38686a9_10_11"/>
          <p:cNvSpPr/>
          <p:nvPr/>
        </p:nvSpPr>
        <p:spPr>
          <a:xfrm>
            <a:off x="1514105" y="3101600"/>
            <a:ext cx="601200" cy="27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latin typeface="Lato"/>
                <a:ea typeface="Lato"/>
                <a:cs typeface="Lato"/>
                <a:sym typeface="Lato"/>
              </a:rPr>
              <a:t>SP/SG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g35fe38686a9_1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611" y="3505600"/>
            <a:ext cx="6082375" cy="11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35fe38686a9_10_11"/>
          <p:cNvSpPr/>
          <p:nvPr/>
        </p:nvSpPr>
        <p:spPr>
          <a:xfrm rot="5400000">
            <a:off x="2515378" y="2911075"/>
            <a:ext cx="268200" cy="823200"/>
          </a:xfrm>
          <a:prstGeom prst="bentArrow">
            <a:avLst>
              <a:gd fmla="val 25000" name="adj1"/>
              <a:gd fmla="val 25000" name="adj2"/>
              <a:gd fmla="val 21365" name="adj3"/>
              <a:gd fmla="val 48266" name="adj4"/>
            </a:avLst>
          </a:prstGeom>
          <a:solidFill>
            <a:srgbClr val="FF9900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g35fe38686a9_10_11"/>
          <p:cNvSpPr txBox="1"/>
          <p:nvPr/>
        </p:nvSpPr>
        <p:spPr>
          <a:xfrm>
            <a:off x="2270725" y="2825181"/>
            <a:ext cx="757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Keypoints</a:t>
            </a:r>
            <a:endParaRPr b="1" sz="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Matches</a:t>
            </a:r>
            <a:endParaRPr b="1" sz="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g35fe38686a9_10_11"/>
          <p:cNvSpPr txBox="1"/>
          <p:nvPr>
            <p:ph type="title"/>
          </p:nvPr>
        </p:nvSpPr>
        <p:spPr>
          <a:xfrm>
            <a:off x="727650" y="565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Stage3: 3D Structure from Motion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8" name="Google Shape;218;g35fe38686a9_10_11"/>
          <p:cNvSpPr txBox="1"/>
          <p:nvPr>
            <p:ph idx="1" type="body"/>
          </p:nvPr>
        </p:nvSpPr>
        <p:spPr>
          <a:xfrm>
            <a:off x="727650" y="1346575"/>
            <a:ext cx="7899900" cy="30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COLMAP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images along with pre-computed keypoints and matches from SP/SG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extrinsic parameters of each camera, including rotation and translation matrix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br>
              <a:rPr b="1" lang="zh-TW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35fe38686a9_10_11"/>
          <p:cNvSpPr/>
          <p:nvPr/>
        </p:nvSpPr>
        <p:spPr>
          <a:xfrm>
            <a:off x="6648450" y="4352775"/>
            <a:ext cx="1038300" cy="362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g35fe38686a9_10_11"/>
          <p:cNvSpPr/>
          <p:nvPr/>
        </p:nvSpPr>
        <p:spPr>
          <a:xfrm>
            <a:off x="7743825" y="4467225"/>
            <a:ext cx="1114500" cy="14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g35fe38686a9_10_11"/>
          <p:cNvSpPr txBox="1"/>
          <p:nvPr/>
        </p:nvSpPr>
        <p:spPr>
          <a:xfrm>
            <a:off x="7795725" y="4124250"/>
            <a:ext cx="1010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extract extrinsic parameters</a:t>
            </a:r>
            <a:endParaRPr b="1" sz="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e38686a9_12_3"/>
          <p:cNvSpPr txBox="1"/>
          <p:nvPr>
            <p:ph type="title"/>
          </p:nvPr>
        </p:nvSpPr>
        <p:spPr>
          <a:xfrm>
            <a:off x="674400" y="571500"/>
            <a:ext cx="8094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Experimental Results - </a:t>
            </a:r>
            <a:r>
              <a:rPr lang="zh-TW"/>
              <a:t>Dataset and Evaluation Metrics</a:t>
            </a:r>
            <a:endParaRPr/>
          </a:p>
        </p:txBody>
      </p:sp>
      <p:sp>
        <p:nvSpPr>
          <p:cNvPr id="227" name="Google Shape;227;g35fe38686a9_12_3"/>
          <p:cNvSpPr txBox="1"/>
          <p:nvPr>
            <p:ph idx="1" type="body"/>
          </p:nvPr>
        </p:nvSpPr>
        <p:spPr>
          <a:xfrm>
            <a:off x="727650" y="1529825"/>
            <a:ext cx="7899900" cy="33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evaluate on the IMC2023 test set, which expects to find roughly 1,100 images in the hidden test set. The number of images in a scene may vary from &lt;10 to ~250.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Metrics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mean Average Accuracy (mAA) to evaluate pose estimation.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each image pair, we compute relative rotation and translation errors, evaluate accuracy over 10 thresholds (1°–10°, 0.2m–5m), and average the results across thresholds, scenes, and datasets.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730000" y="1318650"/>
            <a:ext cx="33009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93" name="Google Shape;93;p2"/>
          <p:cNvSpPr txBox="1"/>
          <p:nvPr>
            <p:ph idx="1" type="body"/>
          </p:nvPr>
        </p:nvSpPr>
        <p:spPr>
          <a:xfrm>
            <a:off x="721225" y="1801650"/>
            <a:ext cx="5468100" cy="3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zh-TW" sz="1600">
                <a:solidFill>
                  <a:schemeClr val="dk2"/>
                </a:solidFill>
              </a:rPr>
              <a:t>Introduction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zh-TW" sz="1600">
                <a:solidFill>
                  <a:schemeClr val="dk2"/>
                </a:solidFill>
              </a:rPr>
              <a:t>Related Works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zh-TW" sz="1600">
                <a:solidFill>
                  <a:schemeClr val="dk2"/>
                </a:solidFill>
              </a:rPr>
              <a:t>Proposed Approach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zh-TW" sz="1600">
                <a:solidFill>
                  <a:schemeClr val="dk2"/>
                </a:solidFill>
              </a:rPr>
              <a:t>Experimental Results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zh-TW" sz="1600">
                <a:solidFill>
                  <a:schemeClr val="dk2"/>
                </a:solidFill>
              </a:rPr>
              <a:t>Conclusions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zh-TW" sz="1600">
                <a:solidFill>
                  <a:schemeClr val="dk2"/>
                </a:solidFill>
              </a:rPr>
              <a:t>Member Contribution Table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zh-TW" sz="1600">
                <a:solidFill>
                  <a:schemeClr val="dk2"/>
                </a:solidFill>
              </a:rPr>
              <a:t>Code Link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zh-TW" sz="1600">
                <a:solidFill>
                  <a:schemeClr val="dk2"/>
                </a:solidFill>
              </a:rPr>
              <a:t>References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"/>
          <p:cNvSpPr txBox="1"/>
          <p:nvPr>
            <p:ph type="title"/>
          </p:nvPr>
        </p:nvSpPr>
        <p:spPr>
          <a:xfrm>
            <a:off x="674400" y="5715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Experimental Results - Leaderboard</a:t>
            </a:r>
            <a:endParaRPr/>
          </a:p>
        </p:txBody>
      </p:sp>
      <p:graphicFrame>
        <p:nvGraphicFramePr>
          <p:cNvPr id="233" name="Google Shape;233;p13"/>
          <p:cNvGraphicFramePr/>
          <p:nvPr/>
        </p:nvGraphicFramePr>
        <p:xfrm>
          <a:off x="952500" y="187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{DCFB26F6-39B7-42FA-A139-F67A5364E418}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Competition Rank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Private Score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1st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0.570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0.562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3rd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0.534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ours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0.531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 txBox="1"/>
          <p:nvPr>
            <p:ph type="title"/>
          </p:nvPr>
        </p:nvSpPr>
        <p:spPr>
          <a:xfrm>
            <a:off x="729450" y="5793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Experimental Results</a:t>
            </a:r>
            <a:endParaRPr/>
          </a:p>
        </p:txBody>
      </p:sp>
      <p:pic>
        <p:nvPicPr>
          <p:cNvPr id="239" name="Google Shape;239;p14"/>
          <p:cNvPicPr preferRelativeResize="0"/>
          <p:nvPr/>
        </p:nvPicPr>
        <p:blipFill rotWithShape="1">
          <a:blip r:embed="rId3">
            <a:alphaModFix/>
          </a:blip>
          <a:srcRect b="0" l="0" r="0" t="36317"/>
          <a:stretch/>
        </p:blipFill>
        <p:spPr>
          <a:xfrm>
            <a:off x="727650" y="1581337"/>
            <a:ext cx="7688699" cy="1069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/>
          <p:nvPr>
            <p:ph type="title"/>
          </p:nvPr>
        </p:nvSpPr>
        <p:spPr>
          <a:xfrm>
            <a:off x="727650" y="563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Experimental Results - Ablation Study</a:t>
            </a:r>
            <a:endParaRPr/>
          </a:p>
        </p:txBody>
      </p:sp>
      <p:sp>
        <p:nvSpPr>
          <p:cNvPr id="245" name="Google Shape;245;p15"/>
          <p:cNvSpPr txBox="1"/>
          <p:nvPr>
            <p:ph idx="1" type="body"/>
          </p:nvPr>
        </p:nvSpPr>
        <p:spPr>
          <a:xfrm>
            <a:off x="727650" y="13396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Finetuning SuperPoint</a:t>
            </a:r>
            <a:endParaRPr b="1" sz="1500"/>
          </a:p>
        </p:txBody>
      </p:sp>
      <p:graphicFrame>
        <p:nvGraphicFramePr>
          <p:cNvPr id="246" name="Google Shape;246;p15"/>
          <p:cNvGraphicFramePr/>
          <p:nvPr/>
        </p:nvGraphicFramePr>
        <p:xfrm>
          <a:off x="952500" y="197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{DCFB26F6-39B7-42FA-A139-F67A5364E418}</a:tableStyleId>
              </a:tblPr>
              <a:tblGrid>
                <a:gridCol w="2413000"/>
                <a:gridCol w="2413000"/>
                <a:gridCol w="2413000"/>
              </a:tblGrid>
              <a:tr h="37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1100" u="none" cap="none" strike="noStrike"/>
                        <a:t>Configuration</a:t>
                      </a:r>
                      <a:endParaRPr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1100" u="none" cap="none" strike="noStrike"/>
                        <a:t>Private Score</a:t>
                      </a:r>
                      <a:endParaRPr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1100" u="none" cap="none" strike="noStrike"/>
                        <a:t>Public Score</a:t>
                      </a:r>
                      <a:endParaRPr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 u="none" cap="none" strike="noStrike"/>
                        <a:t>No Finetune</a:t>
                      </a:r>
                      <a:endParaRPr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 u="none" cap="none" strike="noStrike"/>
                        <a:t>0.495</a:t>
                      </a:r>
                      <a:endParaRPr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 u="none" cap="none" strike="noStrike"/>
                        <a:t>0.444</a:t>
                      </a:r>
                      <a:endParaRPr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 u="none" cap="none" strike="noStrike"/>
                        <a:t>Finetune with 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 u="none" cap="none" strike="noStrike"/>
                        <a:t>IMC 2023 </a:t>
                      </a:r>
                      <a:endParaRPr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 u="none" cap="none" strike="noStrike"/>
                        <a:t>0.512</a:t>
                      </a:r>
                      <a:endParaRPr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 u="none" cap="none" strike="noStrike"/>
                        <a:t>0.478</a:t>
                      </a:r>
                      <a:endParaRPr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 u="none" cap="none" strike="noStrike"/>
                        <a:t>Finetune with 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 u="none" cap="none" strike="noStrike"/>
                        <a:t>IMC 2025</a:t>
                      </a:r>
                      <a:endParaRPr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1100" u="none" cap="none" strike="noStrike"/>
                        <a:t>0.531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1100" u="none" cap="none" strike="noStrike"/>
                        <a:t>0.483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7" name="Google Shape;2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4048175"/>
            <a:ext cx="3531470" cy="7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350" y="3997375"/>
            <a:ext cx="4876450" cy="8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e38686a9_10_0"/>
          <p:cNvSpPr txBox="1"/>
          <p:nvPr>
            <p:ph type="title"/>
          </p:nvPr>
        </p:nvSpPr>
        <p:spPr>
          <a:xfrm>
            <a:off x="729450" y="5557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Experimental Results - Ablation Study</a:t>
            </a:r>
            <a:endParaRPr/>
          </a:p>
        </p:txBody>
      </p:sp>
      <p:sp>
        <p:nvSpPr>
          <p:cNvPr id="254" name="Google Shape;254;g35fe38686a9_10_0"/>
          <p:cNvSpPr txBox="1"/>
          <p:nvPr>
            <p:ph idx="1" type="body"/>
          </p:nvPr>
        </p:nvSpPr>
        <p:spPr>
          <a:xfrm>
            <a:off x="729450" y="1426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Replacing SuperGlue with LightGlue</a:t>
            </a:r>
            <a:endParaRPr b="1" sz="1500"/>
          </a:p>
        </p:txBody>
      </p:sp>
      <p:graphicFrame>
        <p:nvGraphicFramePr>
          <p:cNvPr id="255" name="Google Shape;255;g35fe38686a9_10_0"/>
          <p:cNvGraphicFramePr/>
          <p:nvPr/>
        </p:nvGraphicFramePr>
        <p:xfrm>
          <a:off x="954300" y="202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{DCFB26F6-39B7-42FA-A139-F67A5364E418}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Configuration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Private Score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Public Score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Superpoint + Lightglue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0.465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0.400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Superpoint + Superglue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0.495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0.444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6" name="Google Shape;256;g35fe38686a9_10_0"/>
          <p:cNvSpPr txBox="1"/>
          <p:nvPr/>
        </p:nvSpPr>
        <p:spPr>
          <a:xfrm>
            <a:off x="4797950" y="3145875"/>
            <a:ext cx="19746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sz="1200">
                <a:solidFill>
                  <a:srgbClr val="FF0000"/>
                </a:solidFill>
              </a:rPr>
              <a:t>score dropped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 txBox="1"/>
          <p:nvPr>
            <p:ph type="title"/>
          </p:nvPr>
        </p:nvSpPr>
        <p:spPr>
          <a:xfrm>
            <a:off x="729450" y="5715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Experimental Results - Ablation Study</a:t>
            </a:r>
            <a:endParaRPr/>
          </a:p>
        </p:txBody>
      </p:sp>
      <p:sp>
        <p:nvSpPr>
          <p:cNvPr id="262" name="Google Shape;262;p16"/>
          <p:cNvSpPr txBox="1"/>
          <p:nvPr>
            <p:ph idx="1" type="body"/>
          </p:nvPr>
        </p:nvSpPr>
        <p:spPr>
          <a:xfrm>
            <a:off x="727650" y="1355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Orientation correction</a:t>
            </a:r>
            <a:endParaRPr b="1" sz="1500"/>
          </a:p>
        </p:txBody>
      </p:sp>
      <p:graphicFrame>
        <p:nvGraphicFramePr>
          <p:cNvPr id="263" name="Google Shape;263;p16"/>
          <p:cNvGraphicFramePr/>
          <p:nvPr/>
        </p:nvGraphicFramePr>
        <p:xfrm>
          <a:off x="9543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{DCFB26F6-39B7-42FA-A139-F67A5364E418}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1100" u="none" cap="none" strike="noStrike"/>
                        <a:t>Configuration</a:t>
                      </a:r>
                      <a:endParaRPr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1100" u="none" cap="none" strike="noStrike"/>
                        <a:t>Private Score</a:t>
                      </a:r>
                      <a:endParaRPr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1100" u="none" cap="none" strike="noStrike"/>
                        <a:t>Public Score</a:t>
                      </a:r>
                      <a:endParaRPr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 u="none" cap="none" strike="noStrike"/>
                        <a:t>Keypoint threshold 0.005 + rotation</a:t>
                      </a:r>
                      <a:endParaRPr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 u="none" cap="none" strike="noStrike"/>
                        <a:t>0.307</a:t>
                      </a:r>
                      <a:endParaRPr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 u="none" cap="none" strike="noStrike"/>
                        <a:t>0.258</a:t>
                      </a:r>
                      <a:endParaRPr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 u="none" cap="none" strike="noStrike"/>
                        <a:t>Keypoint threshold 0.001 + rotation</a:t>
                      </a:r>
                      <a:endParaRPr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 u="none" cap="none" strike="noStrike"/>
                        <a:t>0.312</a:t>
                      </a:r>
                      <a:endParaRPr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100" u="none" cap="none" strike="noStrike"/>
                        <a:t>0.259</a:t>
                      </a:r>
                      <a:endParaRPr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Keypoint threshold 0.001</a:t>
                      </a:r>
                      <a:endParaRPr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0.531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0.483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4" name="Google Shape;264;p16"/>
          <p:cNvSpPr txBox="1"/>
          <p:nvPr/>
        </p:nvSpPr>
        <p:spPr>
          <a:xfrm>
            <a:off x="5497400" y="3394825"/>
            <a:ext cx="34839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abnormally low score when adding rotation!!</a:t>
            </a:r>
            <a:endParaRPr b="0" i="0" sz="1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16" title="check orientation.jpg"/>
          <p:cNvPicPr preferRelativeResize="0"/>
          <p:nvPr/>
        </p:nvPicPr>
        <p:blipFill rotWithShape="1">
          <a:blip r:embed="rId3">
            <a:alphaModFix/>
          </a:blip>
          <a:srcRect b="35275" l="0" r="0" t="0"/>
          <a:stretch/>
        </p:blipFill>
        <p:spPr>
          <a:xfrm>
            <a:off x="0" y="3457749"/>
            <a:ext cx="5767450" cy="16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6" title="check orientation.jpg"/>
          <p:cNvPicPr preferRelativeResize="0"/>
          <p:nvPr/>
        </p:nvPicPr>
        <p:blipFill rotWithShape="1">
          <a:blip r:embed="rId3">
            <a:alphaModFix/>
          </a:blip>
          <a:srcRect b="0" l="0" r="0" t="67534"/>
          <a:stretch/>
        </p:blipFill>
        <p:spPr>
          <a:xfrm>
            <a:off x="3367300" y="4352699"/>
            <a:ext cx="5767450" cy="8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/>
          <p:nvPr>
            <p:ph type="title"/>
          </p:nvPr>
        </p:nvSpPr>
        <p:spPr>
          <a:xfrm>
            <a:off x="729450" y="5636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Conclusions</a:t>
            </a:r>
            <a:endParaRPr/>
          </a:p>
        </p:txBody>
      </p:sp>
      <p:sp>
        <p:nvSpPr>
          <p:cNvPr id="272" name="Google Shape;272;p17"/>
          <p:cNvSpPr txBox="1"/>
          <p:nvPr>
            <p:ph idx="1" type="body"/>
          </p:nvPr>
        </p:nvSpPr>
        <p:spPr>
          <a:xfrm>
            <a:off x="727650" y="1378925"/>
            <a:ext cx="7688700" cy="30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Task: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predict camera pose parameterized by rotation matrix and translation matrix of pictures with different views.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architecture: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pairing -&gt; EfficientNetB7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Keypoint detecting -&gt; SuperPoint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Keypoint matching -&gt; SuperGlue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SfM -&gt; COLMAP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run: 0.531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"/>
          <p:cNvSpPr txBox="1"/>
          <p:nvPr>
            <p:ph type="title"/>
          </p:nvPr>
        </p:nvSpPr>
        <p:spPr>
          <a:xfrm>
            <a:off x="727650" y="563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Member Contribution Table</a:t>
            </a:r>
            <a:endParaRPr/>
          </a:p>
        </p:txBody>
      </p:sp>
      <p:graphicFrame>
        <p:nvGraphicFramePr>
          <p:cNvPr id="278" name="Google Shape;278;p18"/>
          <p:cNvGraphicFramePr/>
          <p:nvPr/>
        </p:nvGraphicFramePr>
        <p:xfrm>
          <a:off x="727650" y="137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{DCFB26F6-39B7-42FA-A139-F67A5364E418}</a:tableStyleId>
              </a:tblPr>
              <a:tblGrid>
                <a:gridCol w="2384000"/>
                <a:gridCol w="1458525"/>
                <a:gridCol w="1371300"/>
                <a:gridCol w="1368000"/>
                <a:gridCol w="13358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110550067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110550165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111550020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110550085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Literature Survey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/>
                        <a:t>25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/>
                        <a:t>25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/>
                        <a:t>4</a:t>
                      </a:r>
                      <a:r>
                        <a:rPr lang="zh-TW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Approach Design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/>
                        <a:t>25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/>
                        <a:t>25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/>
                        <a:t>4</a:t>
                      </a:r>
                      <a:r>
                        <a:rPr lang="zh-TW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Approach Implementation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(Experiment)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/>
                        <a:t>25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/>
                        <a:t>25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/>
                        <a:t>40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Report Writing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/>
                        <a:t>2</a:t>
                      </a:r>
                      <a:r>
                        <a:rPr lang="zh-TW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/>
                        <a:t>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/>
                        <a:t>40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/>
                        <a:t>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Slides Making and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Oral Presentation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/>
                        <a:t>30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/>
                        <a:t>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/>
                        <a:t>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/>
                        <a:t>30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/>
          <p:nvPr>
            <p:ph type="title"/>
          </p:nvPr>
        </p:nvSpPr>
        <p:spPr>
          <a:xfrm>
            <a:off x="729450" y="5715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Code (GitHub Repo Link)</a:t>
            </a:r>
            <a:endParaRPr/>
          </a:p>
        </p:txBody>
      </p:sp>
      <p:sp>
        <p:nvSpPr>
          <p:cNvPr id="284" name="Google Shape;284;p19"/>
          <p:cNvSpPr txBox="1"/>
          <p:nvPr>
            <p:ph idx="1" type="body"/>
          </p:nvPr>
        </p:nvSpPr>
        <p:spPr>
          <a:xfrm>
            <a:off x="729450" y="1363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https://github.com/hjhjhjhhjhjhhh/Visual-Recognition-using-Deep-Learning-2025-Spring-Final-Project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"/>
          <p:cNvSpPr txBox="1"/>
          <p:nvPr>
            <p:ph type="title"/>
          </p:nvPr>
        </p:nvSpPr>
        <p:spPr>
          <a:xfrm>
            <a:off x="729450" y="5793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References</a:t>
            </a:r>
            <a:endParaRPr/>
          </a:p>
        </p:txBody>
      </p:sp>
      <p:sp>
        <p:nvSpPr>
          <p:cNvPr id="290" name="Google Shape;290;p20"/>
          <p:cNvSpPr txBox="1"/>
          <p:nvPr>
            <p:ph idx="1" type="body"/>
          </p:nvPr>
        </p:nvSpPr>
        <p:spPr>
          <a:xfrm>
            <a:off x="729450" y="13867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[1]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https://www.kaggle.com/competitions/image-matching-challenge-2023/discussion/416873</a:t>
            </a:r>
            <a:r>
              <a:rPr lang="zh-TW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/>
              <a:t>      (2nd Place Work)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/>
              <a:t>[2]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https://www.kaggle.com/competitions/image-matching-challenge-2023/discussion/417045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/>
              <a:t>      (6th Place Work)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zh-TW"/>
              <a:t>[3] </a:t>
            </a:r>
            <a:r>
              <a:rPr lang="zh-TW" u="sng">
                <a:solidFill>
                  <a:schemeClr val="hlink"/>
                </a:solidFill>
                <a:hlinkClick r:id="rId5"/>
              </a:rPr>
              <a:t>https://github.com/veichta/IMC-2023</a:t>
            </a:r>
            <a:r>
              <a:rPr lang="zh-TW"/>
              <a:t> (7th Place Work)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"/>
          <p:cNvSpPr txBox="1"/>
          <p:nvPr>
            <p:ph type="title"/>
          </p:nvPr>
        </p:nvSpPr>
        <p:spPr>
          <a:xfrm>
            <a:off x="727650" y="5793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References</a:t>
            </a:r>
            <a:endParaRPr/>
          </a:p>
        </p:txBody>
      </p:sp>
      <p:sp>
        <p:nvSpPr>
          <p:cNvPr id="296" name="Google Shape;296;p21"/>
          <p:cNvSpPr txBox="1"/>
          <p:nvPr>
            <p:ph idx="1" type="body"/>
          </p:nvPr>
        </p:nvSpPr>
        <p:spPr>
          <a:xfrm>
            <a:off x="727650" y="1364175"/>
            <a:ext cx="76887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[4]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https://colmap.github.io/</a:t>
            </a:r>
            <a:r>
              <a:rPr lang="zh-TW"/>
              <a:t> (COLMAP)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/>
              <a:t>[5]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https://ieeexplore.ieee.org/document/7780814</a:t>
            </a:r>
            <a:r>
              <a:rPr lang="zh-TW"/>
              <a:t> (SuperPoint)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/>
              <a:t>[6] </a:t>
            </a:r>
            <a:r>
              <a:rPr lang="zh-TW" u="sng">
                <a:solidFill>
                  <a:schemeClr val="hlink"/>
                </a:solidFill>
                <a:hlinkClick r:id="rId5"/>
              </a:rPr>
              <a:t>https://arxiv.org/abs/1911.11763</a:t>
            </a:r>
            <a:r>
              <a:rPr lang="zh-TW"/>
              <a:t> (SuperGlue)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/>
              <a:t>[7] </a:t>
            </a:r>
            <a:r>
              <a:rPr lang="zh-TW" u="sng">
                <a:solidFill>
                  <a:schemeClr val="hlink"/>
                </a:solidFill>
                <a:hlinkClick r:id="rId6"/>
              </a:rPr>
              <a:t>https://github.com/ternaus/check_orientation</a:t>
            </a:r>
            <a:r>
              <a:rPr lang="zh-TW"/>
              <a:t> (check_orientation)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/>
              <a:t>[8]</a:t>
            </a:r>
            <a:r>
              <a:rPr lang="zh-TW" u="sng">
                <a:solidFill>
                  <a:schemeClr val="hlink"/>
                </a:solidFill>
                <a:hlinkClick r:id="rId7"/>
              </a:rPr>
              <a:t>https://arxiv.org/abs/1905.11946</a:t>
            </a:r>
            <a:r>
              <a:rPr lang="zh-TW"/>
              <a:t> (EfficientNet)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/>
              <a:t>[9]</a:t>
            </a:r>
            <a:r>
              <a:rPr lang="zh-TW" u="sng">
                <a:solidFill>
                  <a:schemeClr val="hlink"/>
                </a:solidFill>
                <a:hlinkClick r:id="rId8"/>
              </a:rPr>
              <a:t>https://www.cs.ubc.ca/~lowe/papers/ijcv04.pdf</a:t>
            </a:r>
            <a:r>
              <a:rPr lang="zh-TW"/>
              <a:t> (SIFT)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/>
              <a:t>[10]</a:t>
            </a:r>
            <a:r>
              <a:rPr lang="zh-TW" u="sng">
                <a:solidFill>
                  <a:schemeClr val="hlink"/>
                </a:solidFill>
                <a:hlinkClick r:id="rId9"/>
              </a:rPr>
              <a:t>https://arxiv.org/abs/1904.00889</a:t>
            </a:r>
            <a:r>
              <a:rPr lang="zh-TW"/>
              <a:t> (KeyNet)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727650" y="5715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Introduction - Problem Statement</a:t>
            </a:r>
            <a:endParaRPr/>
          </a:p>
        </p:txBody>
      </p:sp>
      <p:pic>
        <p:nvPicPr>
          <p:cNvPr id="99" name="Google Shape;99;p3" title="截圖 2025-05-31 下午5.03.47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650" y="2003725"/>
            <a:ext cx="3634376" cy="226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" title="截圖 2025-05-31 下午5.06.30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9580" y="1848400"/>
            <a:ext cx="232062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/>
          <p:nvPr/>
        </p:nvSpPr>
        <p:spPr>
          <a:xfrm>
            <a:off x="4746350" y="2866675"/>
            <a:ext cx="1273200" cy="53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727650" y="1336600"/>
            <a:ext cx="8214300" cy="31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goal is to is to match 2-D images to reconstruct the 3-D structure of that scene and obtain the rotation and translation matrix.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617"/>
          </a:p>
        </p:txBody>
      </p:sp>
      <p:pic>
        <p:nvPicPr>
          <p:cNvPr id="103" name="Google Shape;10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4922" y="4264825"/>
            <a:ext cx="6418764" cy="86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fe38686a9_10_50"/>
          <p:cNvSpPr txBox="1"/>
          <p:nvPr>
            <p:ph type="title"/>
          </p:nvPr>
        </p:nvSpPr>
        <p:spPr>
          <a:xfrm>
            <a:off x="727650" y="5793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References</a:t>
            </a:r>
            <a:endParaRPr/>
          </a:p>
        </p:txBody>
      </p:sp>
      <p:sp>
        <p:nvSpPr>
          <p:cNvPr id="302" name="Google Shape;302;g35fe38686a9_10_50"/>
          <p:cNvSpPr txBox="1"/>
          <p:nvPr>
            <p:ph idx="1" type="body"/>
          </p:nvPr>
        </p:nvSpPr>
        <p:spPr>
          <a:xfrm>
            <a:off x="727650" y="1364175"/>
            <a:ext cx="76887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/>
              <a:t>[11]</a:t>
            </a:r>
            <a:r>
              <a:rPr lang="zh-TW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https://arxiv.org/abs/2304.03608</a:t>
            </a:r>
            <a:r>
              <a:rPr lang="zh-TW"/>
              <a:t> (ALIKED)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/>
              <a:t>[12]</a:t>
            </a:r>
            <a:r>
              <a:rPr lang="zh-TW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https://arxiv.org/abs/2006.13566</a:t>
            </a:r>
            <a:r>
              <a:rPr lang="zh-TW"/>
              <a:t> (DISK)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/>
              <a:t>[13]</a:t>
            </a:r>
            <a:r>
              <a:rPr lang="zh-TW" u="sng">
                <a:solidFill>
                  <a:schemeClr val="hlink"/>
                </a:solidFill>
                <a:hlinkClick r:id="rId5"/>
              </a:rPr>
              <a:t>https://arxiv.org/abs/2104.00680</a:t>
            </a:r>
            <a:r>
              <a:rPr lang="zh-TW"/>
              <a:t> (LoFTR)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zh-TW"/>
              <a:t>[14]</a:t>
            </a:r>
            <a:r>
              <a:rPr lang="zh-TW" u="sng">
                <a:solidFill>
                  <a:schemeClr val="hlink"/>
                </a:solidFill>
                <a:hlinkClick r:id="rId6"/>
              </a:rPr>
              <a:t>https://github.com/colmap/colmap</a:t>
            </a:r>
            <a:r>
              <a:rPr lang="zh-TW"/>
              <a:t> (COLMAP)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zh-TW" sz="7700">
                <a:solidFill>
                  <a:schemeClr val="dk2"/>
                </a:solidFill>
              </a:rPr>
              <a:t>THANK YOU!</a:t>
            </a:r>
            <a:endParaRPr sz="7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727650" y="5748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Introduction - Importance</a:t>
            </a:r>
            <a:endParaRPr/>
          </a:p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727650" y="1441200"/>
            <a:ext cx="81102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reconstruction from 2D images only requires standard RGB cameras.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reconstruction, 3D models can generate novel 2D views of a scene or object for training data.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Useful for robot navigation, autonomous driving, augmented reality (AR), etc.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729450" y="5715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Introduction - Difficulties Encountered</a:t>
            </a:r>
            <a:endParaRPr/>
          </a:p>
        </p:txBody>
      </p:sp>
      <p:sp>
        <p:nvSpPr>
          <p:cNvPr id="115" name="Google Shape;115;p5"/>
          <p:cNvSpPr txBox="1"/>
          <p:nvPr>
            <p:ph idx="1" type="body"/>
          </p:nvPr>
        </p:nvSpPr>
        <p:spPr>
          <a:xfrm>
            <a:off x="729450" y="13946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with random rotation in specific scene.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Occluded or textureless regions are difficult to match.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 to 9 hours of notebook scoring time for each submission.</a:t>
            </a: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addition, d</a:t>
            </a: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ue to limited runtime in the notebook environment, we must carefully deal with computational cost.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5" title="螢幕擷取畫面 2025-06-04 013042.png"/>
          <p:cNvPicPr preferRelativeResize="0"/>
          <p:nvPr/>
        </p:nvPicPr>
        <p:blipFill rotWithShape="1">
          <a:blip r:embed="rId3">
            <a:alphaModFix/>
          </a:blip>
          <a:srcRect b="0" l="2901" r="38251" t="0"/>
          <a:stretch/>
        </p:blipFill>
        <p:spPr>
          <a:xfrm>
            <a:off x="4232475" y="3220350"/>
            <a:ext cx="4102252" cy="50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5"/>
          <p:cNvGrpSpPr/>
          <p:nvPr/>
        </p:nvGrpSpPr>
        <p:grpSpPr>
          <a:xfrm>
            <a:off x="5857875" y="1144800"/>
            <a:ext cx="3009698" cy="1274625"/>
            <a:chOff x="5857875" y="1201950"/>
            <a:chExt cx="3009698" cy="1274625"/>
          </a:xfrm>
        </p:grpSpPr>
        <p:pic>
          <p:nvPicPr>
            <p:cNvPr id="118" name="Google Shape;118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57875" y="1201950"/>
              <a:ext cx="3009698" cy="110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5"/>
            <p:cNvSpPr/>
            <p:nvPr/>
          </p:nvSpPr>
          <p:spPr>
            <a:xfrm>
              <a:off x="5857875" y="1201950"/>
              <a:ext cx="581100" cy="5352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7072175" y="1760325"/>
              <a:ext cx="581100" cy="5352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5857875" y="1760325"/>
              <a:ext cx="581100" cy="5352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2" name="Google Shape;122;p5"/>
            <p:cNvSpPr txBox="1"/>
            <p:nvPr/>
          </p:nvSpPr>
          <p:spPr>
            <a:xfrm>
              <a:off x="6891275" y="2209875"/>
              <a:ext cx="9429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heritage/cyprus</a:t>
              </a:r>
              <a:endParaRPr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e38686a9_10_34"/>
          <p:cNvSpPr txBox="1"/>
          <p:nvPr>
            <p:ph type="title"/>
          </p:nvPr>
        </p:nvSpPr>
        <p:spPr>
          <a:xfrm>
            <a:off x="727650" y="563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Related Works - Components</a:t>
            </a:r>
            <a:endParaRPr/>
          </a:p>
        </p:txBody>
      </p:sp>
      <p:sp>
        <p:nvSpPr>
          <p:cNvPr id="128" name="Google Shape;128;g35fe38686a9_10_34"/>
          <p:cNvSpPr txBox="1"/>
          <p:nvPr>
            <p:ph idx="1" type="body"/>
          </p:nvPr>
        </p:nvSpPr>
        <p:spPr>
          <a:xfrm>
            <a:off x="727650" y="1441200"/>
            <a:ext cx="8110200" cy="28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Keypoint detecting</a:t>
            </a:r>
            <a:b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[5] </a:t>
            </a:r>
            <a:r>
              <a:rPr b="1"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SuperPoint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[9] SIFT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[10] KeyNet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[11] ALIKED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[12] DISK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matching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[6] </a:t>
            </a:r>
            <a:r>
              <a:rPr b="1"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SuperGlue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[13] LoFTR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reconstruction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[14] </a:t>
            </a:r>
            <a:r>
              <a:rPr b="1"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COLMAP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g35fe38686a9_1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447" y="1765963"/>
            <a:ext cx="3307276" cy="22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>
            <p:ph type="title"/>
          </p:nvPr>
        </p:nvSpPr>
        <p:spPr>
          <a:xfrm>
            <a:off x="727650" y="563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Related Works - 2nd Place Proposal</a:t>
            </a:r>
            <a:endParaRPr/>
          </a:p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729450" y="1794350"/>
            <a:ext cx="8214300" cy="31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617"/>
          </a:p>
        </p:txBody>
      </p:sp>
      <p:pic>
        <p:nvPicPr>
          <p:cNvPr id="136" name="Google Shape;13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675" y="1424725"/>
            <a:ext cx="5441050" cy="30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Related Works </a:t>
            </a:r>
            <a:endParaRPr/>
          </a:p>
        </p:txBody>
      </p:sp>
      <p:sp>
        <p:nvSpPr>
          <p:cNvPr id="142" name="Google Shape;142;p10"/>
          <p:cNvSpPr txBox="1"/>
          <p:nvPr>
            <p:ph idx="1" type="body"/>
          </p:nvPr>
        </p:nvSpPr>
        <p:spPr>
          <a:xfrm>
            <a:off x="729450" y="2078875"/>
            <a:ext cx="3972600" cy="27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EfficientNet B7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Pretrained on ImageNet1K.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highly efficient Convolutional Neural Network (CNN) for image tasks.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Generate global descriptors of input images which are used to pair up images within the same scene.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" name="Google Shape;143;p10"/>
          <p:cNvGrpSpPr/>
          <p:nvPr/>
        </p:nvGrpSpPr>
        <p:grpSpPr>
          <a:xfrm>
            <a:off x="4702040" y="2033890"/>
            <a:ext cx="4206721" cy="2819066"/>
            <a:chOff x="4702040" y="2033890"/>
            <a:chExt cx="4206721" cy="2819066"/>
          </a:xfrm>
        </p:grpSpPr>
        <p:pic>
          <p:nvPicPr>
            <p:cNvPr id="144" name="Google Shape;144;p10"/>
            <p:cNvPicPr preferRelativeResize="0"/>
            <p:nvPr/>
          </p:nvPicPr>
          <p:blipFill rotWithShape="1">
            <a:blip r:embed="rId3">
              <a:alphaModFix/>
            </a:blip>
            <a:srcRect b="0" l="0" r="67549" t="0"/>
            <a:stretch/>
          </p:blipFill>
          <p:spPr>
            <a:xfrm>
              <a:off x="4702040" y="2033890"/>
              <a:ext cx="2215038" cy="2819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0"/>
            <p:cNvPicPr preferRelativeResize="0"/>
            <p:nvPr/>
          </p:nvPicPr>
          <p:blipFill rotWithShape="1">
            <a:blip r:embed="rId3">
              <a:alphaModFix/>
            </a:blip>
            <a:srcRect b="0" l="79150" r="0" t="0"/>
            <a:stretch/>
          </p:blipFill>
          <p:spPr>
            <a:xfrm>
              <a:off x="7485716" y="2033890"/>
              <a:ext cx="1423045" cy="28190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6" name="Google Shape;146;p10"/>
            <p:cNvGrpSpPr/>
            <p:nvPr/>
          </p:nvGrpSpPr>
          <p:grpSpPr>
            <a:xfrm>
              <a:off x="7093405" y="3412074"/>
              <a:ext cx="215992" cy="62705"/>
              <a:chOff x="4714300" y="4391750"/>
              <a:chExt cx="378800" cy="108000"/>
            </a:xfrm>
          </p:grpSpPr>
          <p:sp>
            <p:nvSpPr>
              <p:cNvPr id="147" name="Google Shape;147;p10"/>
              <p:cNvSpPr/>
              <p:nvPr/>
            </p:nvSpPr>
            <p:spPr>
              <a:xfrm>
                <a:off x="4714300" y="4391750"/>
                <a:ext cx="108000" cy="1080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rgbClr val="1F23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1000" lIns="81000" spcFirstLastPara="1" rIns="81000" wrap="square" tIns="81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40"/>
                  <a:buFont typeface="Arial"/>
                  <a:buNone/>
                </a:pPr>
                <a:r>
                  <a:t/>
                </a:r>
                <a:endParaRPr b="0" i="0" sz="124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8" name="Google Shape;148;p10"/>
              <p:cNvSpPr/>
              <p:nvPr/>
            </p:nvSpPr>
            <p:spPr>
              <a:xfrm>
                <a:off x="4849700" y="4391750"/>
                <a:ext cx="108000" cy="1080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rgbClr val="1F23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1000" lIns="81000" spcFirstLastPara="1" rIns="81000" wrap="square" tIns="81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40"/>
                  <a:buFont typeface="Arial"/>
                  <a:buNone/>
                </a:pPr>
                <a:r>
                  <a:t/>
                </a:r>
                <a:endParaRPr b="0" i="0" sz="124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9" name="Google Shape;149;p10"/>
              <p:cNvSpPr/>
              <p:nvPr/>
            </p:nvSpPr>
            <p:spPr>
              <a:xfrm>
                <a:off x="4985100" y="4391750"/>
                <a:ext cx="108000" cy="1080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rgbClr val="1F23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1000" lIns="81000" spcFirstLastPara="1" rIns="81000" wrap="square" tIns="81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40"/>
                  <a:buFont typeface="Arial"/>
                  <a:buNone/>
                </a:pPr>
                <a:r>
                  <a:t/>
                </a:r>
                <a:endParaRPr b="0" i="0" sz="124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Related Works </a:t>
            </a:r>
            <a:endParaRPr/>
          </a:p>
        </p:txBody>
      </p:sp>
      <p:sp>
        <p:nvSpPr>
          <p:cNvPr id="155" name="Google Shape;155;p11"/>
          <p:cNvSpPr txBox="1"/>
          <p:nvPr>
            <p:ph idx="1" type="body"/>
          </p:nvPr>
        </p:nvSpPr>
        <p:spPr>
          <a:xfrm>
            <a:off x="729450" y="2078875"/>
            <a:ext cx="3890700" cy="29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SuperPoint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Pretrained on MS-COCO.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self-supervised deep learning model that efficiently detects robust keypoints and their descriptors in images.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detected keypoints of input images as input of the following matching model.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0500" y="2681463"/>
            <a:ext cx="3829401" cy="17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